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1904" autoAdjust="0"/>
  </p:normalViewPr>
  <p:slideViewPr>
    <p:cSldViewPr snapToGrid="0" snapToObjects="1" showGuides="1">
      <p:cViewPr>
        <p:scale>
          <a:sx n="40" d="100"/>
          <a:sy n="40" d="100"/>
        </p:scale>
        <p:origin x="-2796" y="66"/>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cbc.ca/news/canada/newfoundland-labrador/janeway-1.6672586" TargetMode="External"/><Relationship Id="rId7" Type="http://schemas.openxmlformats.org/officeDocument/2006/relationships/hyperlink" Target="https://doi.org/10.1017/s174413311700055x" TargetMode="External"/><Relationship Id="rId12"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doi.org/10.1111/scs.12833" TargetMode="External"/><Relationship Id="rId11" Type="http://schemas.openxmlformats.org/officeDocument/2006/relationships/image" Target="../media/image13.png"/><Relationship Id="rId5" Type="http://schemas.openxmlformats.org/officeDocument/2006/relationships/hyperlink" Target="https://www.theglobeandmail.com/canada/article-inside-sickkids-an-overworked-emergency-department-prepares-for-a-new/" TargetMode="External"/><Relationship Id="rId10" Type="http://schemas.openxmlformats.org/officeDocument/2006/relationships/image" Target="../media/image12.jpg"/><Relationship Id="rId4" Type="http://schemas.openxmlformats.org/officeDocument/2006/relationships/hyperlink" Target="https://www.easternhealth.ca/facilities/janeway/" TargetMode="Externa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527040" y="6378482"/>
            <a:ext cx="10056813" cy="8785318"/>
          </a:xfrm>
        </p:spPr>
        <p:txBody>
          <a:bodyPr/>
          <a:lstStyle/>
          <a:p>
            <a:pPr>
              <a:spcBef>
                <a:spcPts val="0"/>
              </a:spcBef>
            </a:pPr>
            <a:r>
              <a:rPr lang="en-CA" sz="2800" kern="100" dirty="0">
                <a:solidFill>
                  <a:schemeClr val="tx1"/>
                </a:solidFill>
                <a:effectLst/>
                <a:ea typeface="Aptos" panose="020B0004020202020204" pitchFamily="34" charset="0"/>
              </a:rPr>
              <a:t>The Janeway Children’s Health and Rehabilitation Centre in St. John’s (the Janeway) is the only pediatric hospital in Newfoundland and Labrador This hospital provides specialized pediatric health care for the entire province (Eastern Health, 2022). </a:t>
            </a:r>
          </a:p>
          <a:p>
            <a:pPr>
              <a:spcBef>
                <a:spcPts val="0"/>
              </a:spcBef>
            </a:pPr>
            <a:endParaRPr lang="en-CA" sz="2800" dirty="0">
              <a:solidFill>
                <a:schemeClr val="tx1"/>
              </a:solidFill>
              <a:effectLst/>
              <a:ea typeface="Calibri" panose="020F0502020204030204" pitchFamily="34" charset="0"/>
            </a:endParaRPr>
          </a:p>
          <a:p>
            <a:pPr>
              <a:spcBef>
                <a:spcPts val="0"/>
              </a:spcBef>
            </a:pPr>
            <a:r>
              <a:rPr lang="en-CA" sz="2800" dirty="0">
                <a:solidFill>
                  <a:schemeClr val="tx1"/>
                </a:solidFill>
                <a:effectLst/>
                <a:ea typeface="Calibri" panose="020F0502020204030204" pitchFamily="34" charset="0"/>
              </a:rPr>
              <a:t>In the Bachelor of Science in Nursing program at Memorial University of Newfoundland </a:t>
            </a:r>
            <a:r>
              <a:rPr lang="en-CA" sz="2800" dirty="0">
                <a:solidFill>
                  <a:schemeClr val="tx1"/>
                </a:solidFill>
                <a:effectLst/>
                <a:latin typeface="Times New Roman" panose="02020603050405020304" pitchFamily="18" charset="0"/>
                <a:ea typeface="Calibri" panose="020F0502020204030204" pitchFamily="34" charset="0"/>
              </a:rPr>
              <a:t>(four-year regular stream or 3 year accelerated option)</a:t>
            </a:r>
            <a:r>
              <a:rPr lang="en-CA" sz="2800" dirty="0">
                <a:solidFill>
                  <a:schemeClr val="tx1"/>
                </a:solidFill>
                <a:effectLst/>
                <a:ea typeface="Calibri" panose="020F0502020204030204" pitchFamily="34" charset="0"/>
              </a:rPr>
              <a:t>, the pediatric health curriculum has decreased from 64 clinical hours to 32 clinical hours in the past five years.  In addition, the pediatric theory course is now incorporated into two new courses called “health alterations” which includes adult medical surgical theory in addition to the pediatric content. In most nursing programs across the country pediatric nursing care is considered a specialty and therefore clinical experience in this area during an undergrade nursing degree is limited and, in some cases, like in Newfoundland and Labrador, it is decreasing. This raises the questions of how prepared are newly graduated nurses for employment in pediatric care areas? and how do we support these nurses in the beginning of their professional career?</a:t>
            </a:r>
          </a:p>
          <a:p>
            <a:endParaRPr lang="en-US" dirty="0"/>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a:xfrm>
            <a:off x="477827" y="5525666"/>
            <a:ext cx="10048875" cy="800211"/>
          </a:xfrm>
        </p:spPr>
        <p:txBody>
          <a:bodyPr/>
          <a:lstStyle/>
          <a:p>
            <a:r>
              <a:rPr lang="en-US" sz="4000" dirty="0">
                <a:solidFill>
                  <a:schemeClr val="tx1"/>
                </a:solidFill>
                <a:latin typeface="Times New Roman" panose="02020603050405020304" pitchFamily="18" charset="0"/>
                <a:cs typeface="Times New Roman" panose="02020603050405020304" pitchFamily="18" charset="0"/>
              </a:rPr>
              <a:t>Introduction</a:t>
            </a:r>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a:xfrm>
            <a:off x="459675" y="15088545"/>
            <a:ext cx="10044411" cy="418156"/>
          </a:xfrm>
        </p:spPr>
        <p:txBody>
          <a:bodyPr/>
          <a:lstStyle/>
          <a:p>
            <a:endParaRPr lang="en-US" dirty="0"/>
          </a:p>
          <a:p>
            <a:r>
              <a:rPr lang="en-US" sz="4000" dirty="0">
                <a:solidFill>
                  <a:schemeClr val="tx1"/>
                </a:solidFill>
                <a:latin typeface="Times New Roman" panose="02020603050405020304" pitchFamily="18" charset="0"/>
                <a:cs typeface="Times New Roman" panose="02020603050405020304" pitchFamily="18" charset="0"/>
              </a:rPr>
              <a:t>Relevance to Children’s Health in NL</a:t>
            </a:r>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a:xfrm>
            <a:off x="11460161" y="7187437"/>
            <a:ext cx="10048874" cy="22477926"/>
          </a:xfrm>
        </p:spPr>
        <p:txBody>
          <a:bodyPr/>
          <a:lstStyle/>
          <a:p>
            <a:pPr lvl="0">
              <a:spcBef>
                <a:spcPts val="0"/>
              </a:spcBef>
            </a:pPr>
            <a:r>
              <a:rPr lang="en-CA" sz="2800" u="sng" strike="noStrike" dirty="0">
                <a:solidFill>
                  <a:schemeClr val="tx1"/>
                </a:solidFill>
                <a:effectLst/>
                <a:ea typeface="Calibri" panose="020F0502020204030204" pitchFamily="34" charset="0"/>
              </a:rPr>
              <a:t>Research Questions </a:t>
            </a:r>
          </a:p>
          <a:p>
            <a:pPr lvl="0">
              <a:spcBef>
                <a:spcPts val="0"/>
              </a:spcBef>
            </a:pPr>
            <a:endParaRPr lang="en-CA" sz="2800" dirty="0">
              <a:solidFill>
                <a:schemeClr val="tx1"/>
              </a:solidFill>
              <a:ea typeface="Calibri" panose="020F0502020204030204" pitchFamily="34" charset="0"/>
            </a:endParaRPr>
          </a:p>
          <a:p>
            <a:pPr lvl="0">
              <a:spcBef>
                <a:spcPts val="0"/>
              </a:spcBef>
            </a:pPr>
            <a:r>
              <a:rPr lang="en-CA" sz="2800" strike="noStrike" dirty="0">
                <a:solidFill>
                  <a:schemeClr val="tx1"/>
                </a:solidFill>
                <a:effectLst/>
                <a:ea typeface="Calibri" panose="020F0502020204030204" pitchFamily="34" charset="0"/>
              </a:rPr>
              <a:t>1) </a:t>
            </a:r>
            <a:r>
              <a:rPr lang="en-CA" sz="2800" u="none" strike="noStrike" dirty="0">
                <a:solidFill>
                  <a:schemeClr val="tx1"/>
                </a:solidFill>
                <a:effectLst/>
                <a:ea typeface="Calibri" panose="020F0502020204030204" pitchFamily="34" charset="0"/>
              </a:rPr>
              <a:t> What are the factors that influence novice nurses to choose pediatrics as a place to work and what are the factors influencing the quality of work life for these novice nurses.</a:t>
            </a:r>
          </a:p>
          <a:p>
            <a:pPr lvl="0">
              <a:spcBef>
                <a:spcPts val="0"/>
              </a:spcBef>
              <a:spcAft>
                <a:spcPts val="800"/>
              </a:spcAft>
            </a:pPr>
            <a:endParaRPr lang="en-CA" sz="2800" dirty="0">
              <a:solidFill>
                <a:schemeClr val="tx1"/>
              </a:solidFill>
              <a:ea typeface="Calibri" panose="020F0502020204030204" pitchFamily="34" charset="0"/>
            </a:endParaRPr>
          </a:p>
          <a:p>
            <a:pPr lvl="0">
              <a:spcBef>
                <a:spcPts val="0"/>
              </a:spcBef>
              <a:spcAft>
                <a:spcPts val="800"/>
              </a:spcAft>
            </a:pPr>
            <a:r>
              <a:rPr lang="en-CA" sz="2800" u="none" strike="noStrike" dirty="0">
                <a:solidFill>
                  <a:schemeClr val="tx1"/>
                </a:solidFill>
                <a:effectLst/>
                <a:ea typeface="Calibri" panose="020F0502020204030204" pitchFamily="34" charset="0"/>
              </a:rPr>
              <a:t>2) What factors in nursing education helped or hindered the nurse’s ability to adapt to working on a pediatric unit.</a:t>
            </a:r>
          </a:p>
          <a:p>
            <a:pPr marL="342900" lvl="0" indent="-342900">
              <a:spcBef>
                <a:spcPts val="0"/>
              </a:spcBef>
              <a:spcAft>
                <a:spcPts val="800"/>
              </a:spcAft>
              <a:buFont typeface="+mj-lt"/>
              <a:buAutoNum type="arabicParenR"/>
            </a:pPr>
            <a:endParaRPr lang="en-CA" sz="2800" u="none" strike="noStrike" dirty="0">
              <a:solidFill>
                <a:schemeClr val="tx1"/>
              </a:solidFill>
              <a:effectLst/>
              <a:ea typeface="Calibri" panose="020F0502020204030204" pitchFamily="34" charset="0"/>
            </a:endParaRPr>
          </a:p>
          <a:p>
            <a:pPr>
              <a:spcBef>
                <a:spcPts val="0"/>
              </a:spcBef>
              <a:spcAft>
                <a:spcPts val="800"/>
              </a:spcAft>
            </a:pPr>
            <a:r>
              <a:rPr lang="en-CA" sz="2800" u="sng" dirty="0">
                <a:solidFill>
                  <a:schemeClr val="tx1"/>
                </a:solidFill>
                <a:effectLst/>
                <a:ea typeface="Calibri" panose="020F0502020204030204" pitchFamily="34" charset="0"/>
              </a:rPr>
              <a:t>Research Objectives</a:t>
            </a:r>
          </a:p>
          <a:p>
            <a:pPr>
              <a:spcBef>
                <a:spcPts val="0"/>
              </a:spcBef>
              <a:spcAft>
                <a:spcPts val="800"/>
              </a:spcAft>
            </a:pPr>
            <a:endParaRPr lang="en-CA" sz="2800" u="sng" dirty="0">
              <a:solidFill>
                <a:schemeClr val="tx1"/>
              </a:solidFill>
              <a:effectLst/>
              <a:ea typeface="Calibri" panose="020F0502020204030204" pitchFamily="34" charset="0"/>
            </a:endParaRPr>
          </a:p>
          <a:p>
            <a:pPr marL="342900" lvl="0" indent="-342900">
              <a:spcBef>
                <a:spcPts val="0"/>
              </a:spcBef>
              <a:buFont typeface="+mj-lt"/>
              <a:buAutoNum type="arabicParenR"/>
            </a:pPr>
            <a:r>
              <a:rPr lang="en-CA" sz="2800" dirty="0">
                <a:solidFill>
                  <a:schemeClr val="tx1"/>
                </a:solidFill>
                <a:effectLst/>
                <a:ea typeface="Calibri" panose="020F0502020204030204" pitchFamily="34" charset="0"/>
              </a:rPr>
              <a:t>To interview novice pediatric nurses who have graduated from an approved school of nursing within the previous three years to explore their transition into the workplace (including why they choose pediatrics).</a:t>
            </a:r>
          </a:p>
          <a:p>
            <a:pPr marL="342900" lvl="0" indent="-342900">
              <a:spcBef>
                <a:spcPts val="0"/>
              </a:spcBef>
              <a:buFont typeface="+mj-lt"/>
              <a:buAutoNum type="arabicParenR"/>
            </a:pPr>
            <a:endParaRPr lang="en-CA" sz="2800" dirty="0">
              <a:solidFill>
                <a:schemeClr val="tx1"/>
              </a:solidFill>
              <a:effectLst/>
              <a:ea typeface="Calibri" panose="020F0502020204030204" pitchFamily="34" charset="0"/>
            </a:endParaRPr>
          </a:p>
          <a:p>
            <a:pPr marL="342900" lvl="0" indent="-342900">
              <a:spcBef>
                <a:spcPts val="0"/>
              </a:spcBef>
              <a:buFont typeface="+mj-lt"/>
              <a:buAutoNum type="arabicParenR"/>
            </a:pPr>
            <a:r>
              <a:rPr lang="en-CA" sz="2800" dirty="0">
                <a:solidFill>
                  <a:schemeClr val="tx1"/>
                </a:solidFill>
                <a:effectLst/>
                <a:ea typeface="Calibri" panose="020F0502020204030204" pitchFamily="34" charset="0"/>
              </a:rPr>
              <a:t>To explore the factors in the nurse’s educational program that may influence the nurses transition to working on a pediatric unit (number of pediatric clinical hours, pediatric clinical experience, pediatric theory components).</a:t>
            </a:r>
          </a:p>
          <a:p>
            <a:pPr marL="342900" lvl="0" indent="-342900">
              <a:spcBef>
                <a:spcPts val="0"/>
              </a:spcBef>
              <a:buFont typeface="+mj-lt"/>
              <a:buAutoNum type="arabicParenR"/>
            </a:pPr>
            <a:endParaRPr lang="en-CA" sz="2800" dirty="0">
              <a:solidFill>
                <a:schemeClr val="tx1"/>
              </a:solidFill>
              <a:effectLst/>
              <a:ea typeface="Calibri" panose="020F0502020204030204" pitchFamily="34" charset="0"/>
            </a:endParaRPr>
          </a:p>
          <a:p>
            <a:pPr marL="342900" lvl="0" indent="-342900">
              <a:spcBef>
                <a:spcPts val="0"/>
              </a:spcBef>
              <a:buFont typeface="+mj-lt"/>
              <a:buAutoNum type="arabicParenR"/>
            </a:pPr>
            <a:r>
              <a:rPr lang="en-CA" sz="2800" dirty="0">
                <a:solidFill>
                  <a:schemeClr val="tx1"/>
                </a:solidFill>
                <a:effectLst/>
                <a:ea typeface="Calibri" panose="020F0502020204030204" pitchFamily="34" charset="0"/>
              </a:rPr>
              <a:t>To explore the factors influencing the decisions of novice nurses to remain in their current position (in pediatrics) and the profession of nursing.</a:t>
            </a:r>
          </a:p>
          <a:p>
            <a:pPr marL="342900" lvl="0" indent="-342900">
              <a:spcBef>
                <a:spcPts val="0"/>
              </a:spcBef>
              <a:buFont typeface="+mj-lt"/>
              <a:buAutoNum type="arabicParenR"/>
            </a:pPr>
            <a:endParaRPr lang="en-CA" sz="2800" dirty="0">
              <a:solidFill>
                <a:schemeClr val="tx1"/>
              </a:solidFill>
              <a:effectLst/>
              <a:ea typeface="Calibri" panose="020F0502020204030204" pitchFamily="34" charset="0"/>
            </a:endParaRPr>
          </a:p>
          <a:p>
            <a:pPr marL="342900" lvl="0" indent="-342900">
              <a:spcBef>
                <a:spcPts val="0"/>
              </a:spcBef>
              <a:spcAft>
                <a:spcPts val="800"/>
              </a:spcAft>
              <a:buFont typeface="+mj-lt"/>
              <a:buAutoNum type="arabicParenR"/>
            </a:pPr>
            <a:r>
              <a:rPr lang="en-CA" sz="2800" dirty="0">
                <a:solidFill>
                  <a:schemeClr val="tx1"/>
                </a:solidFill>
                <a:effectLst/>
                <a:ea typeface="Calibri" panose="020F0502020204030204" pitchFamily="34" charset="0"/>
              </a:rPr>
              <a:t>To explore policy options to enhance the quality of work life of novice nurses in a pediatric setting.</a:t>
            </a:r>
          </a:p>
          <a:p>
            <a:pPr>
              <a:spcAft>
                <a:spcPts val="800"/>
              </a:spcAft>
            </a:pPr>
            <a:endParaRPr lang="en-CA" sz="2800" b="1" u="sng" dirty="0">
              <a:solidFill>
                <a:schemeClr val="tx1"/>
              </a:solidFill>
              <a:effectLst/>
              <a:ea typeface="Times New Roman" panose="02020603050405020304" pitchFamily="18" charset="0"/>
            </a:endParaRPr>
          </a:p>
          <a:p>
            <a:pPr>
              <a:spcAft>
                <a:spcPts val="800"/>
              </a:spcAft>
            </a:pPr>
            <a:r>
              <a:rPr lang="en-CA" sz="2800" u="sng" dirty="0">
                <a:solidFill>
                  <a:schemeClr val="tx1"/>
                </a:solidFill>
                <a:effectLst/>
                <a:ea typeface="Times New Roman" panose="02020603050405020304" pitchFamily="18" charset="0"/>
              </a:rPr>
              <a:t>Methodology</a:t>
            </a:r>
            <a:endParaRPr lang="en-CA" sz="2800" b="1" u="sng" dirty="0">
              <a:solidFill>
                <a:schemeClr val="tx1"/>
              </a:solidFill>
              <a:effectLst/>
              <a:ea typeface="Calibri" panose="020F0502020204030204" pitchFamily="34" charset="0"/>
            </a:endParaRPr>
          </a:p>
          <a:p>
            <a:r>
              <a:rPr lang="en-CA" sz="2800" dirty="0">
                <a:solidFill>
                  <a:schemeClr val="tx1"/>
                </a:solidFill>
                <a:effectLst/>
                <a:ea typeface="Calibri" panose="020F0502020204030204" pitchFamily="34" charset="0"/>
              </a:rPr>
              <a:t>The methodology for the study is phenomenology. A phenomenological approach allows the researcher to describe the common meaning of a phenomenon for several individuals within their lived experience</a:t>
            </a:r>
            <a:r>
              <a:rPr lang="en-CA" sz="2800" dirty="0">
                <a:solidFill>
                  <a:schemeClr val="tx1"/>
                </a:solidFill>
                <a:ea typeface="Calibri" panose="020F0502020204030204" pitchFamily="34" charset="0"/>
              </a:rPr>
              <a:t> </a:t>
            </a:r>
            <a:r>
              <a:rPr lang="en-CA" sz="2700" dirty="0">
                <a:solidFill>
                  <a:schemeClr val="tx1"/>
                </a:solidFill>
                <a:effectLst/>
                <a:latin typeface="Times New Roman" panose="02020603050405020304" pitchFamily="18" charset="0"/>
                <a:ea typeface="Times New Roman" panose="02020603050405020304" pitchFamily="18" charset="0"/>
              </a:rPr>
              <a:t>(Creswell,</a:t>
            </a:r>
            <a:r>
              <a:rPr lang="en-CA" sz="2700" baseline="30000" dirty="0">
                <a:solidFill>
                  <a:schemeClr val="tx1"/>
                </a:solidFill>
                <a:effectLst/>
                <a:latin typeface="Times New Roman" panose="02020603050405020304" pitchFamily="18" charset="0"/>
                <a:ea typeface="Times New Roman" panose="02020603050405020304" pitchFamily="18" charset="0"/>
              </a:rPr>
              <a:t> </a:t>
            </a:r>
            <a:r>
              <a:rPr lang="en-CA" sz="2700" dirty="0">
                <a:solidFill>
                  <a:schemeClr val="tx1"/>
                </a:solidFill>
                <a:effectLst/>
                <a:latin typeface="Times New Roman" panose="02020603050405020304" pitchFamily="18" charset="0"/>
                <a:ea typeface="Calibri" panose="020F0502020204030204" pitchFamily="34" charset="0"/>
              </a:rPr>
              <a:t>2012) and</a:t>
            </a:r>
            <a:r>
              <a:rPr lang="en-CA" sz="2800" dirty="0">
                <a:solidFill>
                  <a:schemeClr val="tx1"/>
                </a:solidFill>
                <a:effectLst/>
                <a:ea typeface="Calibri" panose="020F0502020204030204" pitchFamily="34" charset="0"/>
              </a:rPr>
              <a:t> will frame the interviews with the novice nurses. Phenomenology focuses on both what</a:t>
            </a:r>
            <a:r>
              <a:rPr lang="en-CA" sz="2800" i="1" dirty="0">
                <a:solidFill>
                  <a:schemeClr val="tx1"/>
                </a:solidFill>
                <a:effectLst/>
                <a:ea typeface="Calibri" panose="020F0502020204030204" pitchFamily="34" charset="0"/>
              </a:rPr>
              <a:t> </a:t>
            </a:r>
            <a:r>
              <a:rPr lang="en-CA" sz="2800" dirty="0">
                <a:solidFill>
                  <a:schemeClr val="tx1"/>
                </a:solidFill>
                <a:effectLst/>
                <a:ea typeface="Calibri" panose="020F0502020204030204" pitchFamily="34" charset="0"/>
              </a:rPr>
              <a:t>is experienced and how</a:t>
            </a:r>
            <a:r>
              <a:rPr lang="en-CA" sz="2800" i="1" dirty="0">
                <a:solidFill>
                  <a:schemeClr val="tx1"/>
                </a:solidFill>
                <a:effectLst/>
                <a:ea typeface="Calibri" panose="020F0502020204030204" pitchFamily="34" charset="0"/>
              </a:rPr>
              <a:t> </a:t>
            </a:r>
            <a:r>
              <a:rPr lang="en-CA" sz="2800" dirty="0">
                <a:solidFill>
                  <a:schemeClr val="tx1"/>
                </a:solidFill>
                <a:effectLst/>
                <a:ea typeface="Calibri" panose="020F0502020204030204" pitchFamily="34" charset="0"/>
              </a:rPr>
              <a:t>that phenomenon is experienced and understood by the participant. </a:t>
            </a:r>
          </a:p>
          <a:p>
            <a:endParaRPr lang="en-CA" sz="2800" b="1" dirty="0">
              <a:solidFill>
                <a:schemeClr val="tx1"/>
              </a:solidFill>
              <a:effectLst/>
              <a:ea typeface="Calibri" panose="020F0502020204030204" pitchFamily="34" charset="0"/>
            </a:endParaRPr>
          </a:p>
          <a:p>
            <a:pPr>
              <a:spcAft>
                <a:spcPts val="800"/>
              </a:spcAft>
            </a:pPr>
            <a:r>
              <a:rPr lang="en-CA" sz="2800" u="sng" dirty="0">
                <a:solidFill>
                  <a:schemeClr val="tx1"/>
                </a:solidFill>
                <a:effectLst/>
                <a:ea typeface="Calibri" panose="020F0502020204030204" pitchFamily="34" charset="0"/>
              </a:rPr>
              <a:t>Ethics</a:t>
            </a:r>
            <a:endParaRPr lang="en-CA" sz="2800" b="1" u="sng" dirty="0">
              <a:solidFill>
                <a:schemeClr val="tx1"/>
              </a:solidFill>
              <a:effectLst/>
              <a:ea typeface="Calibri" panose="020F0502020204030204" pitchFamily="34" charset="0"/>
            </a:endParaRPr>
          </a:p>
          <a:p>
            <a:pPr>
              <a:spcAft>
                <a:spcPts val="800"/>
              </a:spcAft>
            </a:pPr>
            <a:r>
              <a:rPr lang="en-CA" sz="2800" dirty="0">
                <a:solidFill>
                  <a:schemeClr val="tx1"/>
                </a:solidFill>
                <a:effectLst/>
                <a:ea typeface="Calibri" panose="020F0502020204030204" pitchFamily="34" charset="0"/>
              </a:rPr>
              <a:t>Ethical clearance was received from the Health Research Ethics Board (HREB), Memorial University of Newfoundland, and from the Research Proposals Approval Committee (RPAC), Eastern Health.</a:t>
            </a:r>
          </a:p>
          <a:p>
            <a:pPr>
              <a:spcAft>
                <a:spcPts val="800"/>
              </a:spcAft>
            </a:pPr>
            <a:endParaRPr lang="en-CA" sz="2800" dirty="0">
              <a:solidFill>
                <a:schemeClr val="tx1"/>
              </a:solidFill>
              <a:ea typeface="Calibri" panose="020F0502020204030204" pitchFamily="34" charset="0"/>
            </a:endParaRPr>
          </a:p>
          <a:p>
            <a:pPr>
              <a:spcAft>
                <a:spcPts val="800"/>
              </a:spcAft>
            </a:pPr>
            <a:endParaRPr lang="en-CA" sz="2800" dirty="0">
              <a:solidFill>
                <a:schemeClr val="tx1"/>
              </a:solidFill>
              <a:effectLst/>
              <a:ea typeface="Calibri" panose="020F0502020204030204" pitchFamily="34" charset="0"/>
            </a:endParaRPr>
          </a:p>
          <a:p>
            <a:pPr>
              <a:spcAft>
                <a:spcPts val="800"/>
              </a:spcAft>
            </a:pPr>
            <a:endParaRPr lang="en-CA" sz="2800" dirty="0">
              <a:solidFill>
                <a:schemeClr val="tx1"/>
              </a:solidFill>
              <a:effectLst/>
              <a:ea typeface="Calibri" panose="020F0502020204030204" pitchFamily="34" charset="0"/>
            </a:endParaRPr>
          </a:p>
          <a:p>
            <a:pPr>
              <a:spcAft>
                <a:spcPts val="800"/>
              </a:spcAft>
            </a:pPr>
            <a:r>
              <a:rPr lang="en-CA" sz="2800" dirty="0">
                <a:solidFill>
                  <a:schemeClr val="tx1"/>
                </a:solidFill>
                <a:effectLst/>
                <a:ea typeface="Calibri" panose="020F0502020204030204" pitchFamily="34" charset="0"/>
              </a:rPr>
              <a:t> </a:t>
            </a:r>
            <a:endParaRPr lang="en-CA" sz="2800" b="1" dirty="0">
              <a:solidFill>
                <a:schemeClr val="tx1"/>
              </a:solidFill>
              <a:effectLst/>
              <a:ea typeface="Calibri" panose="020F0502020204030204" pitchFamily="34" charset="0"/>
            </a:endParaRPr>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a:xfrm>
            <a:off x="11460162" y="5217890"/>
            <a:ext cx="10048875" cy="1415764"/>
          </a:xfrm>
        </p:spPr>
        <p:txBody>
          <a:bodyPr/>
          <a:lstStyle/>
          <a:p>
            <a:r>
              <a:rPr lang="en-US" sz="4000" dirty="0">
                <a:solidFill>
                  <a:schemeClr val="tx1"/>
                </a:solidFill>
                <a:latin typeface="Times New Roman" panose="02020603050405020304" pitchFamily="18" charset="0"/>
                <a:cs typeface="Times New Roman" panose="02020603050405020304" pitchFamily="18" charset="0"/>
              </a:rPr>
              <a:t>Research Questions &amp; Objectives/Methodology/Ethics</a:t>
            </a:r>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22385343" y="6378482"/>
            <a:ext cx="10048874" cy="10248937"/>
          </a:xfrm>
        </p:spPr>
        <p:txBody>
          <a:bodyPr/>
          <a:lstStyle/>
          <a:p>
            <a:pPr>
              <a:spcAft>
                <a:spcPts val="800"/>
              </a:spcAft>
            </a:pPr>
            <a:r>
              <a:rPr lang="en-CA" sz="2800" u="sng" dirty="0">
                <a:solidFill>
                  <a:schemeClr val="tx1"/>
                </a:solidFill>
                <a:effectLst/>
                <a:ea typeface="Calibri" panose="020F0502020204030204" pitchFamily="34" charset="0"/>
              </a:rPr>
              <a:t>Recruitment </a:t>
            </a:r>
            <a:endParaRPr lang="en-CA" sz="2800" b="1" u="sng" dirty="0">
              <a:solidFill>
                <a:schemeClr val="tx1"/>
              </a:solidFill>
              <a:ea typeface="Calibri" panose="020F0502020204030204" pitchFamily="34" charset="0"/>
            </a:endParaRPr>
          </a:p>
          <a:p>
            <a:pPr>
              <a:spcAft>
                <a:spcPts val="800"/>
              </a:spcAft>
            </a:pPr>
            <a:r>
              <a:rPr lang="en-CA" sz="2800" dirty="0">
                <a:solidFill>
                  <a:schemeClr val="tx1"/>
                </a:solidFill>
                <a:effectLst/>
                <a:ea typeface="Calibri" panose="020F0502020204030204" pitchFamily="34" charset="0"/>
              </a:rPr>
              <a:t>Inclusion criteria: (a) a nurse that graduated from an approved nursing program in Newfoundland, within the last three years, (b) a nurse that is currently working at the Janeway (first nursing position held), (c) is willing to take part in interviews, (d) able to speak and understand English. </a:t>
            </a:r>
            <a:endParaRPr lang="en-US" sz="2800" b="1" u="sng" dirty="0">
              <a:solidFill>
                <a:schemeClr val="tx1"/>
              </a:solidFill>
            </a:endParaRPr>
          </a:p>
          <a:p>
            <a:endParaRPr lang="en-US" sz="2800" b="1" u="sng" dirty="0">
              <a:solidFill>
                <a:schemeClr val="tx1"/>
              </a:solidFill>
            </a:endParaRPr>
          </a:p>
          <a:p>
            <a:r>
              <a:rPr lang="en-US" sz="2800" u="sng" dirty="0">
                <a:solidFill>
                  <a:schemeClr val="tx1"/>
                </a:solidFill>
              </a:rPr>
              <a:t>Interviews</a:t>
            </a:r>
          </a:p>
          <a:p>
            <a:endParaRPr lang="en-US" sz="2800" u="sng" dirty="0">
              <a:solidFill>
                <a:schemeClr val="tx1"/>
              </a:solidFill>
            </a:endParaRPr>
          </a:p>
          <a:p>
            <a:pPr>
              <a:spcBef>
                <a:spcPts val="0"/>
              </a:spcBef>
            </a:pPr>
            <a:r>
              <a:rPr lang="en-CA" sz="2800" dirty="0">
                <a:solidFill>
                  <a:schemeClr val="tx1"/>
                </a:solidFill>
                <a:effectLst/>
                <a:ea typeface="Calibri" panose="020F0502020204030204" pitchFamily="34" charset="0"/>
              </a:rPr>
              <a:t>Participants </a:t>
            </a:r>
            <a:r>
              <a:rPr lang="en-CA" sz="2800" dirty="0" smtClean="0">
                <a:solidFill>
                  <a:schemeClr val="tx1"/>
                </a:solidFill>
                <a:ea typeface="Calibri" panose="020F0502020204030204" pitchFamily="34" charset="0"/>
              </a:rPr>
              <a:t>took</a:t>
            </a:r>
            <a:r>
              <a:rPr lang="en-CA" sz="2800" dirty="0" smtClean="0">
                <a:solidFill>
                  <a:schemeClr val="tx1"/>
                </a:solidFill>
                <a:effectLst/>
                <a:ea typeface="Calibri" panose="020F0502020204030204" pitchFamily="34" charset="0"/>
              </a:rPr>
              <a:t> </a:t>
            </a:r>
            <a:r>
              <a:rPr lang="en-CA" sz="2800" dirty="0">
                <a:solidFill>
                  <a:schemeClr val="tx1"/>
                </a:solidFill>
                <a:effectLst/>
                <a:ea typeface="Calibri" panose="020F0502020204030204" pitchFamily="34" charset="0"/>
              </a:rPr>
              <a:t>part in an interview and </a:t>
            </a:r>
            <a:r>
              <a:rPr lang="en-CA" sz="2800" dirty="0" smtClean="0">
                <a:solidFill>
                  <a:schemeClr val="tx1"/>
                </a:solidFill>
                <a:ea typeface="Calibri" panose="020F0502020204030204" pitchFamily="34" charset="0"/>
              </a:rPr>
              <a:t>were</a:t>
            </a:r>
            <a:r>
              <a:rPr lang="en-CA" sz="2800" dirty="0" smtClean="0">
                <a:solidFill>
                  <a:schemeClr val="tx1"/>
                </a:solidFill>
                <a:effectLst/>
                <a:ea typeface="Calibri" panose="020F0502020204030204" pitchFamily="34" charset="0"/>
              </a:rPr>
              <a:t> </a:t>
            </a:r>
            <a:r>
              <a:rPr lang="en-CA" sz="2800" dirty="0">
                <a:solidFill>
                  <a:schemeClr val="tx1"/>
                </a:solidFill>
                <a:effectLst/>
                <a:ea typeface="Calibri" panose="020F0502020204030204" pitchFamily="34" charset="0"/>
              </a:rPr>
              <a:t>advised that all interviews </a:t>
            </a:r>
            <a:r>
              <a:rPr lang="en-CA" sz="2800" dirty="0" smtClean="0">
                <a:solidFill>
                  <a:schemeClr val="tx1"/>
                </a:solidFill>
                <a:effectLst/>
                <a:ea typeface="Calibri" panose="020F0502020204030204" pitchFamily="34" charset="0"/>
              </a:rPr>
              <a:t>would </a:t>
            </a:r>
            <a:r>
              <a:rPr lang="en-CA" sz="2800" dirty="0">
                <a:solidFill>
                  <a:schemeClr val="tx1"/>
                </a:solidFill>
                <a:effectLst/>
                <a:ea typeface="Calibri" panose="020F0502020204030204" pitchFamily="34" charset="0"/>
              </a:rPr>
              <a:t>be audio-recorded and take approximately 45 to 60 minutes. Data </a:t>
            </a:r>
            <a:r>
              <a:rPr lang="en-CA" sz="2800" dirty="0" smtClean="0">
                <a:solidFill>
                  <a:schemeClr val="tx1"/>
                </a:solidFill>
                <a:ea typeface="Calibri" panose="020F0502020204030204" pitchFamily="34" charset="0"/>
              </a:rPr>
              <a:t>was</a:t>
            </a:r>
            <a:r>
              <a:rPr lang="en-CA" sz="2800" dirty="0" smtClean="0">
                <a:solidFill>
                  <a:schemeClr val="tx1"/>
                </a:solidFill>
                <a:effectLst/>
                <a:ea typeface="Calibri" panose="020F0502020204030204" pitchFamily="34" charset="0"/>
              </a:rPr>
              <a:t> </a:t>
            </a:r>
            <a:r>
              <a:rPr lang="en-CA" sz="2800" dirty="0">
                <a:solidFill>
                  <a:schemeClr val="tx1"/>
                </a:solidFill>
                <a:effectLst/>
                <a:ea typeface="Calibri" panose="020F0502020204030204" pitchFamily="34" charset="0"/>
              </a:rPr>
              <a:t>collected using a semi-structured interview guide with specific open-ended questions. </a:t>
            </a:r>
            <a:endParaRPr lang="en-US" sz="2800" dirty="0">
              <a:solidFill>
                <a:schemeClr val="tx1"/>
              </a:solidFill>
              <a:effectLst/>
              <a:ea typeface="Calibri" panose="020F0502020204030204" pitchFamily="34" charset="0"/>
            </a:endParaRPr>
          </a:p>
          <a:p>
            <a:pPr marL="38100">
              <a:lnSpc>
                <a:spcPct val="200000"/>
              </a:lnSpc>
              <a:spcAft>
                <a:spcPts val="800"/>
              </a:spcAft>
            </a:pPr>
            <a:r>
              <a:rPr lang="en-CA" sz="2800" u="sng" dirty="0">
                <a:solidFill>
                  <a:schemeClr val="tx1"/>
                </a:solidFill>
                <a:effectLst/>
                <a:ea typeface="Calibri" panose="020F0502020204030204" pitchFamily="34" charset="0"/>
              </a:rPr>
              <a:t>Demographic information</a:t>
            </a:r>
          </a:p>
          <a:p>
            <a:pPr>
              <a:spcBef>
                <a:spcPts val="0"/>
              </a:spcBef>
            </a:pPr>
            <a:r>
              <a:rPr lang="en-CA" sz="2800" dirty="0">
                <a:solidFill>
                  <a:schemeClr val="tx1"/>
                </a:solidFill>
                <a:effectLst/>
                <a:ea typeface="Calibri" panose="020F0502020204030204" pitchFamily="34" charset="0"/>
              </a:rPr>
              <a:t>At the start of each interview, demographic information </a:t>
            </a:r>
            <a:r>
              <a:rPr lang="en-CA" sz="2800" dirty="0" smtClean="0">
                <a:solidFill>
                  <a:schemeClr val="tx1"/>
                </a:solidFill>
                <a:effectLst/>
                <a:ea typeface="Calibri" panose="020F0502020204030204" pitchFamily="34" charset="0"/>
              </a:rPr>
              <a:t>was </a:t>
            </a:r>
            <a:r>
              <a:rPr lang="en-CA" sz="2800" dirty="0">
                <a:solidFill>
                  <a:schemeClr val="tx1"/>
                </a:solidFill>
                <a:effectLst/>
                <a:ea typeface="Calibri" panose="020F0502020204030204" pitchFamily="34" charset="0"/>
              </a:rPr>
              <a:t>collected on the novice nurse. The purpose of completing the demographic questionnaire </a:t>
            </a:r>
            <a:r>
              <a:rPr lang="en-CA" sz="2800" dirty="0" smtClean="0">
                <a:solidFill>
                  <a:schemeClr val="tx1"/>
                </a:solidFill>
                <a:effectLst/>
                <a:ea typeface="Calibri" panose="020F0502020204030204" pitchFamily="34" charset="0"/>
              </a:rPr>
              <a:t>wa</a:t>
            </a:r>
            <a:r>
              <a:rPr lang="en-CA" sz="2800" dirty="0" smtClean="0">
                <a:solidFill>
                  <a:schemeClr val="tx1"/>
                </a:solidFill>
                <a:ea typeface="Calibri" panose="020F0502020204030204" pitchFamily="34" charset="0"/>
              </a:rPr>
              <a:t>s</a:t>
            </a:r>
            <a:r>
              <a:rPr lang="en-CA" sz="2800" dirty="0" smtClean="0">
                <a:solidFill>
                  <a:schemeClr val="tx1"/>
                </a:solidFill>
                <a:effectLst/>
                <a:ea typeface="Calibri" panose="020F0502020204030204" pitchFamily="34" charset="0"/>
              </a:rPr>
              <a:t> </a:t>
            </a:r>
            <a:r>
              <a:rPr lang="en-CA" sz="2800" dirty="0">
                <a:solidFill>
                  <a:schemeClr val="tx1"/>
                </a:solidFill>
                <a:effectLst/>
                <a:ea typeface="Calibri" panose="020F0502020204030204" pitchFamily="34" charset="0"/>
              </a:rPr>
              <a:t>to assist with describing the study sample in aggregate terms in planned future publications and presentations</a:t>
            </a:r>
          </a:p>
          <a:p>
            <a:pPr>
              <a:spcBef>
                <a:spcPts val="0"/>
              </a:spcBef>
            </a:pPr>
            <a:endParaRPr lang="en-CA" sz="2800" kern="100" dirty="0">
              <a:solidFill>
                <a:schemeClr val="tx1"/>
              </a:solidFill>
              <a:effectLst/>
              <a:ea typeface="Aptos" panose="020B0004020202020204" pitchFamily="34" charset="0"/>
            </a:endParaRPr>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a:xfrm>
            <a:off x="22377404" y="5525666"/>
            <a:ext cx="10058400" cy="800211"/>
          </a:xfrm>
        </p:spPr>
        <p:txBody>
          <a:bodyPr/>
          <a:lstStyle/>
          <a:p>
            <a:r>
              <a:rPr lang="en-US" sz="4000" dirty="0">
                <a:solidFill>
                  <a:schemeClr val="tx1"/>
                </a:solidFill>
                <a:latin typeface="Times New Roman" panose="02020603050405020304" pitchFamily="18" charset="0"/>
                <a:cs typeface="Times New Roman" panose="02020603050405020304" pitchFamily="18" charset="0"/>
              </a:rPr>
              <a:t>Recruitment &amp; Data Collection</a:t>
            </a:r>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a:xfrm>
            <a:off x="33390292" y="5525666"/>
            <a:ext cx="10047018" cy="800211"/>
          </a:xfrm>
        </p:spPr>
        <p:txBody>
          <a:bodyPr/>
          <a:lstStyle/>
          <a:p>
            <a:r>
              <a:rPr lang="en-US" sz="4000" dirty="0">
                <a:solidFill>
                  <a:schemeClr val="tx1"/>
                </a:solidFill>
                <a:latin typeface="Times New Roman" panose="02020603050405020304" pitchFamily="18" charset="0"/>
                <a:cs typeface="Times New Roman" panose="02020603050405020304" pitchFamily="18" charset="0"/>
              </a:rPr>
              <a:t>Current Situation (in data analysis)</a:t>
            </a:r>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a:xfrm>
            <a:off x="33390292" y="6378483"/>
            <a:ext cx="10047018" cy="9486099"/>
          </a:xfrm>
        </p:spPr>
        <p:txBody>
          <a:bodyPr/>
          <a:lstStyle/>
          <a:p>
            <a:pPr marL="342900" indent="-342900">
              <a:lnSpc>
                <a:spcPct val="115000"/>
              </a:lnSpc>
              <a:spcAft>
                <a:spcPts val="800"/>
              </a:spcAft>
              <a:buFont typeface="Wingdings" panose="05000000000000000000" pitchFamily="2" charset="2"/>
              <a:buChar char="ü"/>
            </a:pPr>
            <a:r>
              <a:rPr lang="en-CA" sz="2800" kern="100" dirty="0">
                <a:solidFill>
                  <a:schemeClr val="tx1"/>
                </a:solidFill>
                <a:ea typeface="Aptos" panose="020B0004020202020204" pitchFamily="34" charset="0"/>
              </a:rPr>
              <a:t>14</a:t>
            </a:r>
            <a:r>
              <a:rPr lang="en-CA" sz="2800" kern="100" dirty="0">
                <a:solidFill>
                  <a:schemeClr val="tx1"/>
                </a:solidFill>
                <a:effectLst/>
                <a:ea typeface="Aptos" panose="020B0004020202020204" pitchFamily="34" charset="0"/>
              </a:rPr>
              <a:t> participants have been interviewed</a:t>
            </a:r>
          </a:p>
          <a:p>
            <a:pPr marL="342900" indent="-342900">
              <a:lnSpc>
                <a:spcPct val="115000"/>
              </a:lnSpc>
              <a:spcAft>
                <a:spcPts val="800"/>
              </a:spcAft>
              <a:buFont typeface="Wingdings" panose="05000000000000000000" pitchFamily="2" charset="2"/>
              <a:buChar char="ü"/>
            </a:pPr>
            <a:r>
              <a:rPr lang="en-CA" sz="2800" kern="100" dirty="0">
                <a:solidFill>
                  <a:schemeClr val="tx1"/>
                </a:solidFill>
                <a:effectLst/>
                <a:ea typeface="Aptos" panose="020B0004020202020204" pitchFamily="34" charset="0"/>
              </a:rPr>
              <a:t>participants are from all 3 nursing sites (MUNFON, CNS, WRSON)</a:t>
            </a:r>
          </a:p>
          <a:p>
            <a:pPr marL="342900" indent="-342900">
              <a:lnSpc>
                <a:spcPct val="115000"/>
              </a:lnSpc>
              <a:spcAft>
                <a:spcPts val="800"/>
              </a:spcAft>
              <a:buFont typeface="Wingdings" panose="05000000000000000000" pitchFamily="2" charset="2"/>
              <a:buChar char="ü"/>
            </a:pPr>
            <a:r>
              <a:rPr lang="en-CA" sz="2800" kern="100" dirty="0">
                <a:solidFill>
                  <a:schemeClr val="tx1"/>
                </a:solidFill>
                <a:effectLst/>
                <a:ea typeface="Aptos" panose="020B0004020202020204" pitchFamily="34" charset="0"/>
              </a:rPr>
              <a:t>participants are currently working on the medicine floor, the surgery floor, in the emergency room, and in speciality areas (in the Janeway) </a:t>
            </a:r>
            <a:endParaRPr lang="en-US" sz="2800" dirty="0">
              <a:solidFill>
                <a:schemeClr val="tx1"/>
              </a:solidFill>
            </a:endParaRPr>
          </a:p>
          <a:p>
            <a:pPr>
              <a:spcBef>
                <a:spcPts val="0"/>
              </a:spcBef>
            </a:pPr>
            <a:r>
              <a:rPr lang="en-US" sz="2800" dirty="0">
                <a:solidFill>
                  <a:schemeClr val="tx1"/>
                </a:solidFill>
              </a:rPr>
              <a:t>Thus far it is evident that the warm caring supportive environment that was shown to nursing students during their clinical placements at the Janeway during their nursing education was paramount in their decision to seek employment at the Janeway. Participants stated that as nursing students and now as novice nurses the support, they receive from staff nurses at the Janeway is one of the main reasons they enjoy going to work each shift. </a:t>
            </a:r>
          </a:p>
          <a:p>
            <a:pPr>
              <a:spcBef>
                <a:spcPts val="0"/>
              </a:spcBef>
            </a:pPr>
            <a:endParaRPr lang="en-US" sz="2800" dirty="0">
              <a:solidFill>
                <a:schemeClr val="tx1"/>
              </a:solidFill>
            </a:endParaRPr>
          </a:p>
          <a:p>
            <a:pPr>
              <a:spcBef>
                <a:spcPts val="0"/>
              </a:spcBef>
            </a:pPr>
            <a:r>
              <a:rPr lang="en-US" sz="2800" dirty="0">
                <a:solidFill>
                  <a:schemeClr val="tx1"/>
                </a:solidFill>
              </a:rPr>
              <a:t>Many nurses choose pediatric nurses because of their love for children and wanting to help children feel better. Participants stated that the children they care for at the Janeway and their families are very kind and remind them daily why they choose pediatric nursing as their career choice</a:t>
            </a:r>
            <a:r>
              <a:rPr lang="en-US" sz="2800" dirty="0"/>
              <a:t>. </a:t>
            </a:r>
          </a:p>
          <a:p>
            <a:endParaRPr lang="en-US" dirty="0"/>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a:xfrm>
            <a:off x="33390292" y="16159798"/>
            <a:ext cx="10047018" cy="800211"/>
          </a:xfrm>
        </p:spPr>
        <p:txBody>
          <a:bodyPr/>
          <a:lstStyle/>
          <a:p>
            <a:r>
              <a:rPr lang="en-US" sz="4000" dirty="0">
                <a:solidFill>
                  <a:schemeClr val="tx1"/>
                </a:solidFill>
                <a:latin typeface="Times New Roman" panose="02020603050405020304" pitchFamily="18" charset="0"/>
                <a:cs typeface="Times New Roman" panose="02020603050405020304" pitchFamily="18" charset="0"/>
              </a:rPr>
              <a:t>References</a:t>
            </a:r>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a:xfrm>
            <a:off x="33390292" y="17008660"/>
            <a:ext cx="10052050" cy="13509440"/>
          </a:xfrm>
        </p:spPr>
        <p:txBody>
          <a:bodyPr/>
          <a:lstStyle/>
          <a:p>
            <a:pPr marL="285750" indent="-285750">
              <a:spcAft>
                <a:spcPts val="800"/>
              </a:spcAft>
            </a:pPr>
            <a:r>
              <a:rPr lang="en-CA" kern="100" dirty="0">
                <a:solidFill>
                  <a:schemeClr val="tx1"/>
                </a:solidFill>
                <a:effectLst/>
                <a:ea typeface="Calibri" panose="020F0502020204030204" pitchFamily="34" charset="0"/>
              </a:rPr>
              <a:t>Bowden, V. R., &amp; </a:t>
            </a:r>
            <a:r>
              <a:rPr lang="en-CA" kern="100" dirty="0" err="1">
                <a:solidFill>
                  <a:schemeClr val="tx1"/>
                </a:solidFill>
                <a:effectLst/>
                <a:ea typeface="Calibri" panose="020F0502020204030204" pitchFamily="34" charset="0"/>
              </a:rPr>
              <a:t>Schmus</a:t>
            </a:r>
            <a:r>
              <a:rPr lang="en-CA" kern="100" dirty="0">
                <a:solidFill>
                  <a:schemeClr val="tx1"/>
                </a:solidFill>
                <a:effectLst/>
                <a:ea typeface="Calibri" panose="020F0502020204030204" pitchFamily="34" charset="0"/>
              </a:rPr>
              <a:t>, C. (2021). Predictable Consequences–How Do We Avert a Pediatric Nurse Shortage?. </a:t>
            </a:r>
            <a:r>
              <a:rPr lang="en-CA" i="1" kern="100" dirty="0">
                <a:solidFill>
                  <a:schemeClr val="tx1"/>
                </a:solidFill>
                <a:effectLst/>
                <a:ea typeface="Calibri" panose="020F0502020204030204" pitchFamily="34" charset="0"/>
              </a:rPr>
              <a:t>Pediatric Nursing</a:t>
            </a:r>
            <a:r>
              <a:rPr lang="en-CA" kern="100" dirty="0">
                <a:solidFill>
                  <a:schemeClr val="tx1"/>
                </a:solidFill>
                <a:effectLst/>
                <a:ea typeface="Calibri" panose="020F0502020204030204" pitchFamily="34" charset="0"/>
              </a:rPr>
              <a:t>, </a:t>
            </a:r>
            <a:r>
              <a:rPr lang="en-CA" i="1" kern="100" dirty="0">
                <a:solidFill>
                  <a:schemeClr val="tx1"/>
                </a:solidFill>
                <a:effectLst/>
                <a:ea typeface="Calibri" panose="020F0502020204030204" pitchFamily="34" charset="0"/>
              </a:rPr>
              <a:t>47</a:t>
            </a:r>
            <a:r>
              <a:rPr lang="en-CA" kern="100" dirty="0">
                <a:solidFill>
                  <a:schemeClr val="tx1"/>
                </a:solidFill>
                <a:effectLst/>
                <a:ea typeface="Calibri" panose="020F0502020204030204" pitchFamily="34" charset="0"/>
              </a:rPr>
              <a:t>(1), 5-10.</a:t>
            </a:r>
          </a:p>
          <a:p>
            <a:pPr marL="285750" indent="-285750">
              <a:spcAft>
                <a:spcPts val="800"/>
              </a:spcAft>
            </a:pPr>
            <a:r>
              <a:rPr lang="en-CA" kern="100" dirty="0">
                <a:solidFill>
                  <a:schemeClr val="tx1"/>
                </a:solidFill>
                <a:effectLst/>
                <a:ea typeface="Calibri" panose="020F0502020204030204" pitchFamily="34" charset="0"/>
              </a:rPr>
              <a:t>CBC. (2022). Janeway children’s hospital cancels some surgeries, appointments as respirator virus cases rise. Retrieved from </a:t>
            </a:r>
            <a:r>
              <a:rPr lang="en-CA" u="sng" kern="100" dirty="0">
                <a:solidFill>
                  <a:schemeClr val="tx1"/>
                </a:solidFill>
                <a:effectLst/>
                <a:ea typeface="Calibri" panose="020F0502020204030204" pitchFamily="34" charset="0"/>
                <a:hlinkClick r:id="rId3">
                  <a:extLst>
                    <a:ext uri="{A12FA001-AC4F-418D-AE19-62706E023703}">
                      <ahyp:hlinkClr xmlns:ahyp="http://schemas.microsoft.com/office/drawing/2018/hyperlinkcolor" xmlns="" val="tx"/>
                    </a:ext>
                  </a:extLst>
                </a:hlinkClick>
              </a:rPr>
              <a:t>https://www.cbc.ca/news/canada/newfoundland-labrador/janeway-1.6672586</a:t>
            </a:r>
            <a:endParaRPr lang="en-CA" kern="100" dirty="0">
              <a:solidFill>
                <a:schemeClr val="tx1"/>
              </a:solidFill>
              <a:effectLst/>
              <a:ea typeface="Calibri" panose="020F0502020204030204" pitchFamily="34" charset="0"/>
            </a:endParaRPr>
          </a:p>
          <a:p>
            <a:pPr marL="285750" indent="-285750">
              <a:spcAft>
                <a:spcPts val="800"/>
              </a:spcAft>
            </a:pPr>
            <a:r>
              <a:rPr lang="en-CA" kern="100" dirty="0">
                <a:solidFill>
                  <a:schemeClr val="tx1"/>
                </a:solidFill>
                <a:effectLst/>
                <a:ea typeface="Calibri" panose="020F0502020204030204" pitchFamily="34" charset="0"/>
              </a:rPr>
              <a:t>Creswell, J.W.</a:t>
            </a:r>
            <a:r>
              <a:rPr lang="en-CA" i="1" kern="100" dirty="0">
                <a:solidFill>
                  <a:schemeClr val="tx1"/>
                </a:solidFill>
                <a:effectLst/>
                <a:ea typeface="Calibri" panose="020F0502020204030204" pitchFamily="34" charset="0"/>
              </a:rPr>
              <a:t> </a:t>
            </a:r>
            <a:r>
              <a:rPr lang="en-CA" kern="100" dirty="0">
                <a:solidFill>
                  <a:schemeClr val="tx1"/>
                </a:solidFill>
                <a:effectLst/>
                <a:ea typeface="Calibri" panose="020F0502020204030204" pitchFamily="34" charset="0"/>
              </a:rPr>
              <a:t>(2012).</a:t>
            </a:r>
            <a:r>
              <a:rPr lang="en-CA" i="1" kern="100" dirty="0">
                <a:solidFill>
                  <a:schemeClr val="tx1"/>
                </a:solidFill>
                <a:effectLst/>
                <a:ea typeface="Calibri" panose="020F0502020204030204" pitchFamily="34" charset="0"/>
              </a:rPr>
              <a:t> Qualitative inquiry and research design: Choosing among five approaches.</a:t>
            </a:r>
            <a:r>
              <a:rPr lang="en-CA" kern="100" dirty="0">
                <a:solidFill>
                  <a:schemeClr val="tx1"/>
                </a:solidFill>
                <a:effectLst/>
                <a:ea typeface="Calibri" panose="020F0502020204030204" pitchFamily="34" charset="0"/>
              </a:rPr>
              <a:t> Sage publications.</a:t>
            </a:r>
          </a:p>
          <a:p>
            <a:pPr marL="457200" indent="-457200">
              <a:spcAft>
                <a:spcPts val="800"/>
              </a:spcAft>
            </a:pPr>
            <a:r>
              <a:rPr lang="en-CA" kern="100" dirty="0">
                <a:solidFill>
                  <a:schemeClr val="tx1"/>
                </a:solidFill>
                <a:effectLst/>
                <a:ea typeface="Calibri" panose="020F0502020204030204" pitchFamily="34" charset="0"/>
              </a:rPr>
              <a:t>Eastern Health. (2022). Janeway Children’s Health and Rehabilitation Centre. Retrieved from: </a:t>
            </a:r>
            <a:r>
              <a:rPr lang="en-CA" u="sng" kern="100" dirty="0">
                <a:solidFill>
                  <a:schemeClr val="tx1"/>
                </a:solidFill>
                <a:effectLst/>
                <a:ea typeface="Calibri" panose="020F0502020204030204" pitchFamily="34" charset="0"/>
                <a:hlinkClick r:id="rId4">
                  <a:extLst>
                    <a:ext uri="{A12FA001-AC4F-418D-AE19-62706E023703}">
                      <ahyp:hlinkClr xmlns:ahyp="http://schemas.microsoft.com/office/drawing/2018/hyperlinkcolor" xmlns="" val="tx"/>
                    </a:ext>
                  </a:extLst>
                </a:hlinkClick>
              </a:rPr>
              <a:t>https://www.easternhealth.ca/facilities/janeway/</a:t>
            </a:r>
            <a:endParaRPr lang="en-CA" u="sng" kern="100" dirty="0">
              <a:solidFill>
                <a:schemeClr val="tx1"/>
              </a:solidFill>
              <a:effectLst/>
              <a:ea typeface="Calibri" panose="020F0502020204030204" pitchFamily="34" charset="0"/>
            </a:endParaRPr>
          </a:p>
          <a:p>
            <a:pPr marL="457200" indent="-457200">
              <a:spcAft>
                <a:spcPts val="800"/>
              </a:spcAft>
            </a:pPr>
            <a:r>
              <a:rPr lang="en-CA" kern="100" dirty="0">
                <a:solidFill>
                  <a:schemeClr val="tx1"/>
                </a:solidFill>
                <a:effectLst/>
                <a:ea typeface="Calibri" panose="020F0502020204030204" pitchFamily="34" charset="0"/>
              </a:rPr>
              <a:t>The Globe and Mail. (2022). Inside SickKids: An overworked emergency department prepares for a new surge. Retrieved from: </a:t>
            </a:r>
            <a:r>
              <a:rPr lang="en-CA" kern="100" dirty="0">
                <a:solidFill>
                  <a:schemeClr val="tx1"/>
                </a:solidFill>
                <a:effectLst/>
                <a:ea typeface="Calibri" panose="020F0502020204030204" pitchFamily="34" charset="0"/>
                <a:hlinkClick r:id="rId5">
                  <a:extLst>
                    <a:ext uri="{A12FA001-AC4F-418D-AE19-62706E023703}">
                      <ahyp:hlinkClr xmlns:ahyp="http://schemas.microsoft.com/office/drawing/2018/hyperlinkcolor" xmlns="" val="tx"/>
                    </a:ext>
                  </a:extLst>
                </a:hlinkClick>
              </a:rPr>
              <a:t>https://www.theglobeandmail.com/canada/article-inside-sickkids-an-overworked-emergency-department-prepares-for-a-new/</a:t>
            </a:r>
            <a:endParaRPr lang="en-CA" kern="100" dirty="0">
              <a:solidFill>
                <a:schemeClr val="tx1"/>
              </a:solidFill>
              <a:effectLst/>
              <a:ea typeface="Calibri" panose="020F0502020204030204" pitchFamily="34" charset="0"/>
            </a:endParaRPr>
          </a:p>
          <a:p>
            <a:pPr marL="457200" indent="-457200">
              <a:spcAft>
                <a:spcPts val="800"/>
              </a:spcAft>
            </a:pPr>
            <a:r>
              <a:rPr lang="en-CA" kern="100" dirty="0">
                <a:solidFill>
                  <a:schemeClr val="tx1"/>
                </a:solidFill>
                <a:ea typeface="Calibri" panose="020F0502020204030204" pitchFamily="34" charset="0"/>
              </a:rPr>
              <a:t>Google Images (2024). </a:t>
            </a:r>
            <a:endParaRPr lang="en-CA" kern="100" dirty="0">
              <a:solidFill>
                <a:schemeClr val="tx1"/>
              </a:solidFill>
              <a:effectLst/>
              <a:ea typeface="Calibri" panose="020F0502020204030204" pitchFamily="34" charset="0"/>
            </a:endParaRPr>
          </a:p>
          <a:p>
            <a:pPr marL="285750" indent="-285750">
              <a:spcAft>
                <a:spcPts val="800"/>
              </a:spcAft>
            </a:pPr>
            <a:r>
              <a:rPr lang="en-CA" kern="100" dirty="0">
                <a:solidFill>
                  <a:schemeClr val="tx1"/>
                </a:solidFill>
                <a:effectLst/>
                <a:ea typeface="Calibri" panose="020F0502020204030204" pitchFamily="34" charset="0"/>
              </a:rPr>
              <a:t>Huber, E., </a:t>
            </a:r>
            <a:r>
              <a:rPr lang="en-CA" kern="100" dirty="0" err="1">
                <a:solidFill>
                  <a:schemeClr val="tx1"/>
                </a:solidFill>
                <a:effectLst/>
                <a:ea typeface="Calibri" panose="020F0502020204030204" pitchFamily="34" charset="0"/>
              </a:rPr>
              <a:t>Kleinknecht</a:t>
            </a:r>
            <a:r>
              <a:rPr lang="en-CA" kern="100" dirty="0">
                <a:solidFill>
                  <a:schemeClr val="tx1"/>
                </a:solidFill>
                <a:effectLst/>
                <a:ea typeface="Calibri" panose="020F0502020204030204" pitchFamily="34" charset="0"/>
              </a:rPr>
              <a:t>‐Dolf, M., Kugler, C., &amp; Spirig, R. (2021). Patient‐related complexity of nursing care in acute care hospitals – an updated concept. </a:t>
            </a:r>
            <a:r>
              <a:rPr lang="en-CA" i="1" kern="100" dirty="0">
                <a:solidFill>
                  <a:schemeClr val="tx1"/>
                </a:solidFill>
                <a:effectLst/>
                <a:ea typeface="Calibri" panose="020F0502020204030204" pitchFamily="34" charset="0"/>
              </a:rPr>
              <a:t>Scandinavian Journal of Caring Sciences</a:t>
            </a:r>
            <a:r>
              <a:rPr lang="en-CA" kern="100" dirty="0">
                <a:solidFill>
                  <a:schemeClr val="tx1"/>
                </a:solidFill>
                <a:effectLst/>
                <a:ea typeface="Calibri" panose="020F0502020204030204" pitchFamily="34" charset="0"/>
              </a:rPr>
              <a:t>, </a:t>
            </a:r>
            <a:r>
              <a:rPr lang="en-CA" i="1" kern="100" dirty="0">
                <a:solidFill>
                  <a:schemeClr val="tx1"/>
                </a:solidFill>
                <a:effectLst/>
                <a:ea typeface="Calibri" panose="020F0502020204030204" pitchFamily="34" charset="0"/>
              </a:rPr>
              <a:t>35</a:t>
            </a:r>
            <a:r>
              <a:rPr lang="en-CA" kern="100" dirty="0">
                <a:solidFill>
                  <a:schemeClr val="tx1"/>
                </a:solidFill>
                <a:effectLst/>
                <a:ea typeface="Calibri" panose="020F0502020204030204" pitchFamily="34" charset="0"/>
              </a:rPr>
              <a:t>(1), 178–195. </a:t>
            </a:r>
            <a:r>
              <a:rPr lang="en-CA" u="sng" kern="100" dirty="0">
                <a:solidFill>
                  <a:schemeClr val="tx1"/>
                </a:solidFill>
                <a:effectLst/>
                <a:ea typeface="Calibri" panose="020F0502020204030204" pitchFamily="34" charset="0"/>
                <a:hlinkClick r:id="rId6">
                  <a:extLst>
                    <a:ext uri="{A12FA001-AC4F-418D-AE19-62706E023703}">
                      <ahyp:hlinkClr xmlns:ahyp="http://schemas.microsoft.com/office/drawing/2018/hyperlinkcolor" xmlns="" val="tx"/>
                    </a:ext>
                  </a:extLst>
                </a:hlinkClick>
              </a:rPr>
              <a:t>https://doi.org/10.1111/scs.12833</a:t>
            </a:r>
            <a:endParaRPr lang="en-CA" kern="100" dirty="0">
              <a:solidFill>
                <a:schemeClr val="tx1"/>
              </a:solidFill>
              <a:effectLst/>
              <a:ea typeface="Calibri" panose="020F0502020204030204" pitchFamily="34" charset="0"/>
            </a:endParaRPr>
          </a:p>
          <a:p>
            <a:pPr marL="285750" indent="-285750">
              <a:spcAft>
                <a:spcPts val="800"/>
              </a:spcAft>
            </a:pPr>
            <a:r>
              <a:rPr lang="en-CA" kern="100" dirty="0">
                <a:solidFill>
                  <a:schemeClr val="tx1"/>
                </a:solidFill>
                <a:effectLst/>
                <a:ea typeface="Calibri" panose="020F0502020204030204" pitchFamily="34" charset="0"/>
              </a:rPr>
              <a:t>Kurtzman, E. T., Ghazal, L. V., Girouard, S., Ma, C., Martin, B., McGee, B. T., ... &amp; </a:t>
            </a:r>
            <a:r>
              <a:rPr lang="en-CA" kern="100" dirty="0" err="1">
                <a:solidFill>
                  <a:schemeClr val="tx1"/>
                </a:solidFill>
                <a:effectLst/>
                <a:ea typeface="Calibri" panose="020F0502020204030204" pitchFamily="34" charset="0"/>
              </a:rPr>
              <a:t>Germack</a:t>
            </a:r>
            <a:r>
              <a:rPr lang="en-CA" kern="100" dirty="0">
                <a:solidFill>
                  <a:schemeClr val="tx1"/>
                </a:solidFill>
                <a:effectLst/>
                <a:ea typeface="Calibri" panose="020F0502020204030204" pitchFamily="34" charset="0"/>
              </a:rPr>
              <a:t>, H. L. (2022). Nursing workforce challenges in the </a:t>
            </a:r>
            <a:r>
              <a:rPr lang="en-CA" kern="100" dirty="0" err="1">
                <a:solidFill>
                  <a:schemeClr val="tx1"/>
                </a:solidFill>
                <a:effectLst/>
                <a:ea typeface="Calibri" panose="020F0502020204030204" pitchFamily="34" charset="0"/>
              </a:rPr>
              <a:t>postpandemic</a:t>
            </a:r>
            <a:r>
              <a:rPr lang="en-CA" kern="100" dirty="0">
                <a:solidFill>
                  <a:schemeClr val="tx1"/>
                </a:solidFill>
                <a:effectLst/>
                <a:ea typeface="Calibri" panose="020F0502020204030204" pitchFamily="34" charset="0"/>
              </a:rPr>
              <a:t> world. </a:t>
            </a:r>
            <a:r>
              <a:rPr lang="en-CA" i="1" kern="100" dirty="0">
                <a:solidFill>
                  <a:schemeClr val="tx1"/>
                </a:solidFill>
                <a:effectLst/>
                <a:ea typeface="Calibri" panose="020F0502020204030204" pitchFamily="34" charset="0"/>
              </a:rPr>
              <a:t>Journal of Nursing Regulation</a:t>
            </a:r>
            <a:r>
              <a:rPr lang="en-CA" kern="100" dirty="0">
                <a:solidFill>
                  <a:schemeClr val="tx1"/>
                </a:solidFill>
                <a:effectLst/>
                <a:ea typeface="Calibri" panose="020F0502020204030204" pitchFamily="34" charset="0"/>
              </a:rPr>
              <a:t>, </a:t>
            </a:r>
            <a:r>
              <a:rPr lang="en-CA" i="1" kern="100" dirty="0">
                <a:solidFill>
                  <a:schemeClr val="tx1"/>
                </a:solidFill>
                <a:effectLst/>
                <a:ea typeface="Calibri" panose="020F0502020204030204" pitchFamily="34" charset="0"/>
              </a:rPr>
              <a:t>13</a:t>
            </a:r>
            <a:r>
              <a:rPr lang="en-CA" kern="100" dirty="0">
                <a:solidFill>
                  <a:schemeClr val="tx1"/>
                </a:solidFill>
                <a:effectLst/>
                <a:ea typeface="Calibri" panose="020F0502020204030204" pitchFamily="34" charset="0"/>
              </a:rPr>
              <a:t>(2), 49.</a:t>
            </a:r>
          </a:p>
          <a:p>
            <a:pPr marL="285750" indent="-285750">
              <a:spcAft>
                <a:spcPts val="800"/>
              </a:spcAft>
            </a:pPr>
            <a:r>
              <a:rPr lang="en-CA" kern="100" dirty="0">
                <a:solidFill>
                  <a:schemeClr val="tx1"/>
                </a:solidFill>
                <a:effectLst/>
                <a:ea typeface="Calibri" panose="020F0502020204030204" pitchFamily="34" charset="0"/>
              </a:rPr>
              <a:t>Scheffler, R. M., &amp; Arnold, D. R. (2018). Projecting shortages and surpluses of doctors and nurses in the OECD: What looms ahead. Health Economics, Policy and Law, 14(2), 274–290.</a:t>
            </a:r>
            <a:br>
              <a:rPr lang="en-CA" kern="100" dirty="0">
                <a:solidFill>
                  <a:schemeClr val="tx1"/>
                </a:solidFill>
                <a:effectLst/>
                <a:ea typeface="Calibri" panose="020F0502020204030204" pitchFamily="34" charset="0"/>
              </a:rPr>
            </a:br>
            <a:r>
              <a:rPr lang="en-CA" u="sng" kern="100" dirty="0">
                <a:solidFill>
                  <a:schemeClr val="tx1"/>
                </a:solidFill>
                <a:effectLst/>
                <a:ea typeface="Calibri" panose="020F0502020204030204" pitchFamily="34" charset="0"/>
                <a:hlinkClick r:id="rId7">
                  <a:extLst>
                    <a:ext uri="{A12FA001-AC4F-418D-AE19-62706E023703}">
                      <ahyp:hlinkClr xmlns:ahyp="http://schemas.microsoft.com/office/drawing/2018/hyperlinkcolor" xmlns="" val="tx"/>
                    </a:ext>
                  </a:extLst>
                </a:hlinkClick>
              </a:rPr>
              <a:t>https://doi.org/10.1017/s174413311700055x</a:t>
            </a:r>
            <a:endParaRPr lang="en-CA" kern="100" dirty="0">
              <a:solidFill>
                <a:schemeClr val="tx1"/>
              </a:solidFill>
              <a:effectLst/>
              <a:ea typeface="Calibri" panose="020F0502020204030204" pitchFamily="34" charset="0"/>
            </a:endParaRPr>
          </a:p>
          <a:p>
            <a:pPr marL="457200" indent="-457200">
              <a:spcAft>
                <a:spcPts val="800"/>
              </a:spcAft>
            </a:pPr>
            <a:r>
              <a:rPr lang="en-CA" kern="100" dirty="0" err="1">
                <a:solidFill>
                  <a:schemeClr val="tx1"/>
                </a:solidFill>
                <a:effectLst/>
                <a:ea typeface="Calibri" panose="020F0502020204030204" pitchFamily="34" charset="0"/>
              </a:rPr>
              <a:t>Vinckx</a:t>
            </a:r>
            <a:r>
              <a:rPr lang="en-CA" kern="100" dirty="0">
                <a:solidFill>
                  <a:schemeClr val="tx1"/>
                </a:solidFill>
                <a:effectLst/>
                <a:ea typeface="Calibri" panose="020F0502020204030204" pitchFamily="34" charset="0"/>
              </a:rPr>
              <a:t>, M. A., Bossuyt, I., &amp; de </a:t>
            </a:r>
            <a:r>
              <a:rPr lang="en-CA" kern="100" dirty="0" err="1">
                <a:solidFill>
                  <a:schemeClr val="tx1"/>
                </a:solidFill>
                <a:effectLst/>
                <a:ea typeface="Calibri" panose="020F0502020204030204" pitchFamily="34" charset="0"/>
              </a:rPr>
              <a:t>Casterlé</a:t>
            </a:r>
            <a:r>
              <a:rPr lang="en-CA" kern="100" dirty="0">
                <a:solidFill>
                  <a:schemeClr val="tx1"/>
                </a:solidFill>
                <a:effectLst/>
                <a:ea typeface="Calibri" panose="020F0502020204030204" pitchFamily="34" charset="0"/>
              </a:rPr>
              <a:t>, B. D. (2018). Understanding the complexity of working under time pressure in oncology nursing: A grounded theory study. </a:t>
            </a:r>
            <a:r>
              <a:rPr lang="en-CA" i="1" kern="100" dirty="0">
                <a:solidFill>
                  <a:schemeClr val="tx1"/>
                </a:solidFill>
                <a:effectLst/>
                <a:ea typeface="Calibri" panose="020F0502020204030204" pitchFamily="34" charset="0"/>
              </a:rPr>
              <a:t>International Journal of Nursing Studies</a:t>
            </a:r>
            <a:r>
              <a:rPr lang="en-CA" kern="100" dirty="0">
                <a:solidFill>
                  <a:schemeClr val="tx1"/>
                </a:solidFill>
                <a:effectLst/>
                <a:ea typeface="Calibri" panose="020F0502020204030204" pitchFamily="34" charset="0"/>
              </a:rPr>
              <a:t>, </a:t>
            </a:r>
            <a:r>
              <a:rPr lang="en-CA" i="1" kern="100" dirty="0">
                <a:solidFill>
                  <a:schemeClr val="tx1"/>
                </a:solidFill>
                <a:effectLst/>
                <a:ea typeface="Calibri" panose="020F0502020204030204" pitchFamily="34" charset="0"/>
              </a:rPr>
              <a:t>87</a:t>
            </a:r>
            <a:r>
              <a:rPr lang="en-CA" kern="100" dirty="0">
                <a:solidFill>
                  <a:schemeClr val="tx1"/>
                </a:solidFill>
                <a:effectLst/>
                <a:ea typeface="Calibri" panose="020F0502020204030204" pitchFamily="34" charset="0"/>
              </a:rPr>
              <a:t>, 60-68.</a:t>
            </a:r>
          </a:p>
          <a:p>
            <a:pPr marL="457200" indent="-457200">
              <a:spcAft>
                <a:spcPts val="800"/>
              </a:spcAft>
            </a:pPr>
            <a:endParaRPr lang="en-CA" sz="2400" kern="100" dirty="0">
              <a:effectLst/>
              <a:ea typeface="Calibri" panose="020F0502020204030204" pitchFamily="34" charset="0"/>
            </a:endParaRPr>
          </a:p>
          <a:p>
            <a:endParaRPr lang="en-US" dirty="0"/>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a:xfrm>
            <a:off x="33390292" y="30584722"/>
            <a:ext cx="10047018" cy="800211"/>
          </a:xfrm>
        </p:spPr>
        <p:txBody>
          <a:bodyPr/>
          <a:lstStyle/>
          <a:p>
            <a:r>
              <a:rPr lang="en-US" sz="4000" dirty="0">
                <a:solidFill>
                  <a:schemeClr val="tx1"/>
                </a:solidFill>
                <a:latin typeface="Times New Roman" panose="02020603050405020304" pitchFamily="18" charset="0"/>
                <a:cs typeface="Times New Roman" panose="02020603050405020304" pitchFamily="18" charset="0"/>
              </a:rPr>
              <a:t>Acknowledgments</a:t>
            </a:r>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a:xfrm>
            <a:off x="33390292" y="31680149"/>
            <a:ext cx="10052050" cy="1238251"/>
          </a:xfrm>
        </p:spPr>
        <p:txBody>
          <a:bodyPr/>
          <a:lstStyle/>
          <a:p>
            <a:pPr marL="457200" indent="-457200">
              <a:buFont typeface="Wingdings" panose="05000000000000000000" pitchFamily="2" charset="2"/>
              <a:buChar char="v"/>
            </a:pPr>
            <a:r>
              <a:rPr lang="en-US" sz="2800" dirty="0">
                <a:solidFill>
                  <a:schemeClr val="tx1"/>
                </a:solidFill>
              </a:rPr>
              <a:t>This study is funded by a Janeway Foundation Research Grant</a:t>
            </a:r>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a:xfrm>
            <a:off x="459674" y="16159799"/>
            <a:ext cx="10056813" cy="16758601"/>
          </a:xfrm>
        </p:spPr>
        <p:txBody>
          <a:bodyPr/>
          <a:lstStyle/>
          <a:p>
            <a:r>
              <a:rPr lang="en-CA" sz="2800" dirty="0">
                <a:solidFill>
                  <a:schemeClr val="tx1"/>
                </a:solidFill>
                <a:effectLst/>
                <a:ea typeface="Times New Roman" panose="02020603050405020304" pitchFamily="18" charset="0"/>
              </a:rPr>
              <a:t>With the decrease in pediatric clinical hours in undergraduate nursing programs, this may affect the number of new nurses choosing pediatrics as a place to work. With a national nursing shortage, we need to ensure that the Janeway has enough fully trained pediatric nurses to staff all units to care for the sick children of our province. This project will help us to understand why novice nurses are choosing to work in pediatrics and what factors may help or hinder the retention of these nurses. </a:t>
            </a:r>
          </a:p>
          <a:p>
            <a:endParaRPr lang="en-US" sz="2800" dirty="0">
              <a:solidFill>
                <a:schemeClr val="tx1"/>
              </a:solidFill>
            </a:endParaRPr>
          </a:p>
          <a:p>
            <a:r>
              <a:rPr lang="en-US" sz="2800" dirty="0">
                <a:solidFill>
                  <a:schemeClr val="tx1"/>
                </a:solidFill>
              </a:rPr>
              <a:t>During the Covid-19 pandemic and afterward the media reported multiple times on the crisis our health care system was in and still is facing. This is also affecting children’s hospitals, where pediatric emergency rooms have been stretched to their breaking points. Nurses have been forced to stay late, do mandatory overtime, and come in on their days off (The Globe and Mail, 2022; Bowden &amp; </a:t>
            </a:r>
            <a:r>
              <a:rPr lang="en-US" sz="2800" dirty="0" err="1">
                <a:solidFill>
                  <a:schemeClr val="tx1"/>
                </a:solidFill>
              </a:rPr>
              <a:t>Schmus</a:t>
            </a:r>
            <a:r>
              <a:rPr lang="en-US" sz="2800" dirty="0">
                <a:solidFill>
                  <a:schemeClr val="tx1"/>
                </a:solidFill>
              </a:rPr>
              <a:t>, 2021). </a:t>
            </a:r>
          </a:p>
          <a:p>
            <a:endParaRPr lang="en-US" sz="2800" dirty="0">
              <a:solidFill>
                <a:schemeClr val="tx1"/>
              </a:solidFill>
            </a:endParaRPr>
          </a:p>
          <a:p>
            <a:r>
              <a:rPr lang="en-CA" sz="2800" dirty="0">
                <a:solidFill>
                  <a:schemeClr val="tx1"/>
                </a:solidFill>
                <a:effectLst/>
                <a:latin typeface="Times New Roman" panose="02020603050405020304" pitchFamily="18" charset="0"/>
                <a:ea typeface="Times New Roman" panose="02020603050405020304" pitchFamily="18" charset="0"/>
              </a:rPr>
              <a:t>Post pandemic research on nursing has shown there has been a large nursing turnover since the onset of the pandemic, high levels of exhaustion in nurses, high levels of burnout in nurses, and increased workloads (Kurtzman et al., 2022). An analysis predicted that by 2030 Canada will be short 117, 600 nurses (Scheffler &amp; Arnold, 2018). The Registered Nurses’ Association of Ontario (2021) state that a third of registered nurses who provided direct care are age 50 or older and are nearing retirement. Patient’s profiles are also changing, more patients have chronic illnesses and multimorbidity, this along with shortened hospital stays and more outpatient services have all lead to higher levels of patient complexity/acuity. Studies have found that complex patient care needs and low staffing has led to care not being complete and patient safety concerns (</a:t>
            </a:r>
            <a:r>
              <a:rPr lang="en-CA" sz="2800" dirty="0" err="1">
                <a:solidFill>
                  <a:schemeClr val="tx1"/>
                </a:solidFill>
                <a:effectLst/>
                <a:latin typeface="Times New Roman" panose="02020603050405020304" pitchFamily="18" charset="0"/>
                <a:ea typeface="Times New Roman" panose="02020603050405020304" pitchFamily="18" charset="0"/>
              </a:rPr>
              <a:t>Vinckx</a:t>
            </a:r>
            <a:r>
              <a:rPr lang="en-CA" sz="2800" dirty="0">
                <a:solidFill>
                  <a:schemeClr val="tx1"/>
                </a:solidFill>
                <a:effectLst/>
                <a:latin typeface="Times New Roman" panose="02020603050405020304" pitchFamily="18" charset="0"/>
                <a:ea typeface="Times New Roman" panose="02020603050405020304" pitchFamily="18" charset="0"/>
              </a:rPr>
              <a:t> et al., 2018 &amp; Huber et al., 2021).</a:t>
            </a:r>
          </a:p>
          <a:p>
            <a:endParaRPr lang="en-CA" sz="2800" dirty="0">
              <a:solidFill>
                <a:schemeClr val="tx1"/>
              </a:solidFill>
              <a:ea typeface="Times New Roman" panose="02020603050405020304" pitchFamily="18" charset="0"/>
            </a:endParaRPr>
          </a:p>
          <a:p>
            <a:r>
              <a:rPr lang="en-CA" sz="2800" kern="100" dirty="0">
                <a:solidFill>
                  <a:schemeClr val="tx1"/>
                </a:solidFill>
                <a:effectLst/>
                <a:ea typeface="Aptos" panose="020B0004020202020204" pitchFamily="34" charset="0"/>
              </a:rPr>
              <a:t>We need to ensure that we have enough trained pediatric nurses to care for the children of this province. This project will help us understand how pediatric nursing education may affect students desire to work in pediatrics and to see how orientation sessions and supports after orientation affect retention of these nurses.</a:t>
            </a:r>
          </a:p>
          <a:p>
            <a:endParaRPr lang="en-CA" sz="27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p:txBody>
          <a:bodyPr>
            <a:normAutofit fontScale="85000" lnSpcReduction="20000"/>
          </a:bodyPr>
          <a:lstStyle/>
          <a:p>
            <a:r>
              <a:rPr lang="en-US" sz="4800" dirty="0">
                <a:solidFill>
                  <a:schemeClr val="tx1"/>
                </a:solidFill>
                <a:latin typeface="Times New Roman" panose="02020603050405020304" pitchFamily="18" charset="0"/>
                <a:cs typeface="Times New Roman" panose="02020603050405020304" pitchFamily="18" charset="0"/>
              </a:rPr>
              <a:t>Memorial University of Newfoundland, Faculty of Nursing &amp; Faculty of Medicine </a:t>
            </a:r>
          </a:p>
          <a:p>
            <a:r>
              <a:rPr lang="en-US" sz="4800" dirty="0">
                <a:solidFill>
                  <a:schemeClr val="tx1"/>
                </a:solidFill>
                <a:latin typeface="Times New Roman" panose="02020603050405020304" pitchFamily="18" charset="0"/>
                <a:cs typeface="Times New Roman" panose="02020603050405020304" pitchFamily="18" charset="0"/>
              </a:rPr>
              <a:t>(Division of Population Health and Applied Health Sciences</a:t>
            </a:r>
            <a:r>
              <a:rPr lang="en-US" sz="4800" dirty="0">
                <a:solidFill>
                  <a:schemeClr val="tx1"/>
                </a:solidFill>
              </a:rPr>
              <a:t>), St. John’s Newfoundland.</a:t>
            </a:r>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92500" lnSpcReduction="10000"/>
          </a:bodyPr>
          <a:lstStyle/>
          <a:p>
            <a:r>
              <a:rPr lang="en-US" dirty="0">
                <a:solidFill>
                  <a:schemeClr val="tx1"/>
                </a:solidFill>
                <a:latin typeface="Times New Roman" panose="02020603050405020304" pitchFamily="18" charset="0"/>
                <a:cs typeface="Times New Roman" panose="02020603050405020304" pitchFamily="18" charset="0"/>
              </a:rPr>
              <a:t>Dr. Nicole Lewis-Power &amp; Dr. Victor Maddalena</a:t>
            </a: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p:txBody>
          <a:bodyPr>
            <a:normAutofit fontScale="92500" lnSpcReduction="10000"/>
          </a:bodyPr>
          <a:lstStyle/>
          <a:p>
            <a:r>
              <a:rPr lang="en-US">
                <a:solidFill>
                  <a:schemeClr val="tx1"/>
                </a:solidFill>
                <a:latin typeface="Times New Roman" panose="02020603050405020304" pitchFamily="18" charset="0"/>
                <a:cs typeface="Times New Roman" panose="02020603050405020304" pitchFamily="18" charset="0"/>
              </a:rPr>
              <a:t>Novice Pediatric Nurses’ Experiences</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doctor and a patient&#10;&#10;Description automatically generated">
            <a:extLst>
              <a:ext uri="{FF2B5EF4-FFF2-40B4-BE49-F238E27FC236}">
                <a16:creationId xmlns:a16="http://schemas.microsoft.com/office/drawing/2014/main" id="{7B3F526F-AC46-066E-1DBE-0A4ECA4766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91754" y="17157318"/>
            <a:ext cx="9029700" cy="7242622"/>
          </a:xfrm>
          <a:prstGeom prst="rect">
            <a:avLst/>
          </a:prstGeom>
        </p:spPr>
      </p:pic>
      <p:pic>
        <p:nvPicPr>
          <p:cNvPr id="6" name="Picture 5" descr="A teddy bear with a stethoscope&#10;&#10;Description automatically generated">
            <a:extLst>
              <a:ext uri="{FF2B5EF4-FFF2-40B4-BE49-F238E27FC236}">
                <a16:creationId xmlns:a16="http://schemas.microsoft.com/office/drawing/2014/main" id="{D6FAA7A7-F6C3-A0D3-9748-C3B196C35E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77850" y="27622918"/>
            <a:ext cx="5734050" cy="4609681"/>
          </a:xfrm>
          <a:prstGeom prst="rect">
            <a:avLst/>
          </a:prstGeom>
        </p:spPr>
      </p:pic>
      <p:pic>
        <p:nvPicPr>
          <p:cNvPr id="8" name="Picture 7" descr="A person and a child playing doctor&#10;&#10;Description automatically generated">
            <a:extLst>
              <a:ext uri="{FF2B5EF4-FFF2-40B4-BE49-F238E27FC236}">
                <a16:creationId xmlns:a16="http://schemas.microsoft.com/office/drawing/2014/main" id="{1859EADF-88EE-B057-ACFF-40AF300389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34814" y="24889737"/>
            <a:ext cx="9029699" cy="7562850"/>
          </a:xfrm>
          <a:prstGeom prst="rect">
            <a:avLst/>
          </a:prstGeom>
        </p:spPr>
      </p:pic>
      <p:pic>
        <p:nvPicPr>
          <p:cNvPr id="14" name="Picture 13" descr="A red and black logo&#10;&#10;Description automatically generated">
            <a:extLst>
              <a:ext uri="{FF2B5EF4-FFF2-40B4-BE49-F238E27FC236}">
                <a16:creationId xmlns:a16="http://schemas.microsoft.com/office/drawing/2014/main" id="{9812E4DA-E1CC-D383-29C7-61DA7B4EA3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6953" y="463658"/>
            <a:ext cx="4343400" cy="3432477"/>
          </a:xfrm>
          <a:prstGeom prst="rect">
            <a:avLst/>
          </a:prstGeom>
        </p:spPr>
      </p:pic>
      <p:pic>
        <p:nvPicPr>
          <p:cNvPr id="24" name="Picture 23" descr="A close-up of a logo&#10;&#10;Description automatically generated">
            <a:extLst>
              <a:ext uri="{FF2B5EF4-FFF2-40B4-BE49-F238E27FC236}">
                <a16:creationId xmlns:a16="http://schemas.microsoft.com/office/drawing/2014/main" id="{5757625C-4A34-C28A-6D98-92BCAA494F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754985" y="860618"/>
            <a:ext cx="5029262" cy="3035518"/>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3447</TotalTime>
  <Words>1571</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Aptos</vt:lpstr>
      <vt:lpstr>Arial</vt:lpstr>
      <vt:lpstr>Arial Black</vt:lpstr>
      <vt:lpstr>Calibri</vt:lpstr>
      <vt:lpstr>Times New Roman</vt:lpstr>
      <vt:lpstr>Trebuchet MS</vt:lpstr>
      <vt:lpstr>Wingdings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Lewis-Power, Nicole</cp:lastModifiedBy>
  <cp:revision>79</cp:revision>
  <dcterms:created xsi:type="dcterms:W3CDTF">2012-02-03T19:11:35Z</dcterms:created>
  <dcterms:modified xsi:type="dcterms:W3CDTF">2024-11-20T14:41:20Z</dcterms:modified>
  <cp:category>Research poster templates</cp:category>
</cp:coreProperties>
</file>